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4"/>
  </p:sldMasterIdLst>
  <p:notesMasterIdLst>
    <p:notesMasterId r:id="rId26"/>
  </p:notesMasterIdLst>
  <p:sldIdLst>
    <p:sldId id="283" r:id="rId5"/>
    <p:sldId id="301" r:id="rId6"/>
    <p:sldId id="285" r:id="rId7"/>
    <p:sldId id="298" r:id="rId8"/>
    <p:sldId id="293" r:id="rId9"/>
    <p:sldId id="294" r:id="rId10"/>
    <p:sldId id="299" r:id="rId11"/>
    <p:sldId id="286" r:id="rId12"/>
    <p:sldId id="292" r:id="rId13"/>
    <p:sldId id="287" r:id="rId14"/>
    <p:sldId id="288" r:id="rId15"/>
    <p:sldId id="290" r:id="rId16"/>
    <p:sldId id="295" r:id="rId17"/>
    <p:sldId id="296" r:id="rId18"/>
    <p:sldId id="297" r:id="rId19"/>
    <p:sldId id="289" r:id="rId20"/>
    <p:sldId id="291" r:id="rId21"/>
    <p:sldId id="302" r:id="rId22"/>
    <p:sldId id="303" r:id="rId23"/>
    <p:sldId id="300" r:id="rId24"/>
    <p:sldId id="284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C9909C3-9DCC-43E1-82BA-4E408CC8798E}">
          <p14:sldIdLst>
            <p14:sldId id="283"/>
          </p14:sldIdLst>
        </p14:section>
        <p14:section name="Summary Section" id="{34A4488E-5770-4086-8692-C3D9680BD1EA}">
          <p14:sldIdLst>
            <p14:sldId id="301"/>
          </p14:sldIdLst>
        </p14:section>
        <p14:section name="App of the week" id="{86D7E271-DB9E-4AAF-B735-181531014B48}">
          <p14:sldIdLst>
            <p14:sldId id="285"/>
          </p14:sldIdLst>
        </p14:section>
        <p14:section name="Colors in Flutter" id="{66C4AB57-668F-4CB9-9B29-AC2C07959E83}">
          <p14:sldIdLst>
            <p14:sldId id="298"/>
            <p14:sldId id="293"/>
            <p14:sldId id="294"/>
          </p14:sldIdLst>
        </p14:section>
        <p14:section name="Themes" id="{8CB363F2-5BD4-448E-88DE-CFDBF7A3A09D}">
          <p14:sldIdLst>
            <p14:sldId id="299"/>
            <p14:sldId id="286"/>
            <p14:sldId id="292"/>
            <p14:sldId id="287"/>
            <p14:sldId id="288"/>
            <p14:sldId id="290"/>
            <p14:sldId id="295"/>
            <p14:sldId id="296"/>
            <p14:sldId id="297"/>
            <p14:sldId id="289"/>
            <p14:sldId id="291"/>
            <p14:sldId id="302"/>
            <p14:sldId id="303"/>
          </p14:sldIdLst>
        </p14:section>
        <p14:section name="resources" id="{7DB12222-6F8C-4C14-9698-7671E4498B6B}">
          <p14:sldIdLst>
            <p14:sldId id="300"/>
            <p14:sldId id="28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B6D8B0-54EE-4A5D-BDEA-243A6779FA93}" v="13" dt="2021-11-18T09:46:33.070"/>
  </p1510:revLst>
</p1510:revInfo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hbaz Sahi" userId="ec72c543-79d6-4727-b1d8-a8df72f18225" providerId="ADAL" clId="{60B6D8B0-54EE-4A5D-BDEA-243A6779FA93}"/>
    <pc:docChg chg="undo custSel addSld modSld modSection">
      <pc:chgData name="Shahbaz Sahi" userId="ec72c543-79d6-4727-b1d8-a8df72f18225" providerId="ADAL" clId="{60B6D8B0-54EE-4A5D-BDEA-243A6779FA93}" dt="2021-11-18T09:48:45.446" v="151"/>
      <pc:docMkLst>
        <pc:docMk/>
      </pc:docMkLst>
      <pc:sldChg chg="addSp delSp modSp new mod setBg">
        <pc:chgData name="Shahbaz Sahi" userId="ec72c543-79d6-4727-b1d8-a8df72f18225" providerId="ADAL" clId="{60B6D8B0-54EE-4A5D-BDEA-243A6779FA93}" dt="2021-11-18T09:44:45.089" v="57" actId="20577"/>
        <pc:sldMkLst>
          <pc:docMk/>
          <pc:sldMk cId="134841884" sldId="302"/>
        </pc:sldMkLst>
        <pc:spChg chg="mod">
          <ac:chgData name="Shahbaz Sahi" userId="ec72c543-79d6-4727-b1d8-a8df72f18225" providerId="ADAL" clId="{60B6D8B0-54EE-4A5D-BDEA-243A6779FA93}" dt="2021-11-18T09:44:32.967" v="38" actId="26606"/>
          <ac:spMkLst>
            <pc:docMk/>
            <pc:sldMk cId="134841884" sldId="302"/>
            <ac:spMk id="2" creationId="{0E240E39-5921-4751-839A-A4F36DFFF3C2}"/>
          </ac:spMkLst>
        </pc:spChg>
        <pc:spChg chg="mod ord">
          <ac:chgData name="Shahbaz Sahi" userId="ec72c543-79d6-4727-b1d8-a8df72f18225" providerId="ADAL" clId="{60B6D8B0-54EE-4A5D-BDEA-243A6779FA93}" dt="2021-11-18T09:44:45.089" v="57" actId="20577"/>
          <ac:spMkLst>
            <pc:docMk/>
            <pc:sldMk cId="134841884" sldId="302"/>
            <ac:spMk id="3" creationId="{6E70F95C-5FC8-48F4-A8E8-13AEF5752985}"/>
          </ac:spMkLst>
        </pc:spChg>
        <pc:spChg chg="add del">
          <ac:chgData name="Shahbaz Sahi" userId="ec72c543-79d6-4727-b1d8-a8df72f18225" providerId="ADAL" clId="{60B6D8B0-54EE-4A5D-BDEA-243A6779FA93}" dt="2021-11-18T09:44:32.967" v="38" actId="26606"/>
          <ac:spMkLst>
            <pc:docMk/>
            <pc:sldMk cId="134841884" sldId="302"/>
            <ac:spMk id="71" creationId="{FF48D04A-B18A-4669-86FA-1F7C104C46B5}"/>
          </ac:spMkLst>
        </pc:spChg>
        <pc:picChg chg="add mod">
          <ac:chgData name="Shahbaz Sahi" userId="ec72c543-79d6-4727-b1d8-a8df72f18225" providerId="ADAL" clId="{60B6D8B0-54EE-4A5D-BDEA-243A6779FA93}" dt="2021-11-18T09:44:33.283" v="39" actId="14100"/>
          <ac:picMkLst>
            <pc:docMk/>
            <pc:sldMk cId="134841884" sldId="302"/>
            <ac:picMk id="1026" creationId="{2A95F131-5D2B-4B0D-9A5D-8DB38EF772C3}"/>
          </ac:picMkLst>
        </pc:picChg>
      </pc:sldChg>
      <pc:sldChg chg="addSp delSp modSp new mod">
        <pc:chgData name="Shahbaz Sahi" userId="ec72c543-79d6-4727-b1d8-a8df72f18225" providerId="ADAL" clId="{60B6D8B0-54EE-4A5D-BDEA-243A6779FA93}" dt="2021-11-18T09:48:45.446" v="151"/>
        <pc:sldMkLst>
          <pc:docMk/>
          <pc:sldMk cId="1846541325" sldId="303"/>
        </pc:sldMkLst>
        <pc:spChg chg="mod">
          <ac:chgData name="Shahbaz Sahi" userId="ec72c543-79d6-4727-b1d8-a8df72f18225" providerId="ADAL" clId="{60B6D8B0-54EE-4A5D-BDEA-243A6779FA93}" dt="2021-11-18T09:45:10.715" v="61"/>
          <ac:spMkLst>
            <pc:docMk/>
            <pc:sldMk cId="1846541325" sldId="303"/>
            <ac:spMk id="2" creationId="{17F7731C-A076-4E97-A940-F93394015FB3}"/>
          </ac:spMkLst>
        </pc:spChg>
        <pc:spChg chg="mod">
          <ac:chgData name="Shahbaz Sahi" userId="ec72c543-79d6-4727-b1d8-a8df72f18225" providerId="ADAL" clId="{60B6D8B0-54EE-4A5D-BDEA-243A6779FA93}" dt="2021-11-18T09:48:45.446" v="151"/>
          <ac:spMkLst>
            <pc:docMk/>
            <pc:sldMk cId="1846541325" sldId="303"/>
            <ac:spMk id="3" creationId="{948995EA-1232-43E9-8FCB-CCBDC947C079}"/>
          </ac:spMkLst>
        </pc:spChg>
        <pc:picChg chg="add del mod">
          <ac:chgData name="Shahbaz Sahi" userId="ec72c543-79d6-4727-b1d8-a8df72f18225" providerId="ADAL" clId="{60B6D8B0-54EE-4A5D-BDEA-243A6779FA93}" dt="2021-11-18T09:46:24.242" v="147"/>
          <ac:picMkLst>
            <pc:docMk/>
            <pc:sldMk cId="1846541325" sldId="303"/>
            <ac:picMk id="2050" creationId="{FB54DC33-464A-45E9-A98A-2E03793507D0}"/>
          </ac:picMkLst>
        </pc:picChg>
        <pc:picChg chg="add mod">
          <ac:chgData name="Shahbaz Sahi" userId="ec72c543-79d6-4727-b1d8-a8df72f18225" providerId="ADAL" clId="{60B6D8B0-54EE-4A5D-BDEA-243A6779FA93}" dt="2021-11-18T09:46:33.070" v="149" actId="1076"/>
          <ac:picMkLst>
            <pc:docMk/>
            <pc:sldMk cId="1846541325" sldId="303"/>
            <ac:picMk id="2052" creationId="{9F3C02AA-3556-4848-A0C2-526E437EDD3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svg>
</file>

<file path=ppt/media/image3.png>
</file>

<file path=ppt/media/image4.png>
</file>

<file path=ppt/media/image5.png>
</file>

<file path=ppt/media/image6.png>
</file>

<file path=ppt/media/image7.gif>
</file>

<file path=ppt/media/image8.tm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559DA7-0B73-41DC-85F5-C67CCCED20CB}" type="datetimeFigureOut">
              <a:rPr lang="en-PK" smtClean="0"/>
              <a:t>04/07/2022</a:t>
            </a:fld>
            <a:endParaRPr lang="en-P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05260-CD24-4250-950B-199366B99657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64221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605260-CD24-4250-950B-199366B99657}" type="slidenum">
              <a:rPr lang="en-PK" smtClean="0"/>
              <a:t>1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5167443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1FA91BA-38C0-4383-B4B9-A2195C6DF3A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ED698B2-2FD2-4835-A9EB-8C398913C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498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91BA-38C0-4383-B4B9-A2195C6DF3A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698B2-2FD2-4835-A9EB-8C398913C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572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1FA91BA-38C0-4383-B4B9-A2195C6DF3A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ED698B2-2FD2-4835-A9EB-8C398913C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983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91BA-38C0-4383-B4B9-A2195C6DF3A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8ED698B2-2FD2-4835-A9EB-8C398913C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332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1FA91BA-38C0-4383-B4B9-A2195C6DF3A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ED698B2-2FD2-4835-A9EB-8C398913C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02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91BA-38C0-4383-B4B9-A2195C6DF3A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698B2-2FD2-4835-A9EB-8C398913C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010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91BA-38C0-4383-B4B9-A2195C6DF3A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698B2-2FD2-4835-A9EB-8C398913C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940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91BA-38C0-4383-B4B9-A2195C6DF3A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698B2-2FD2-4835-A9EB-8C398913C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3358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91BA-38C0-4383-B4B9-A2195C6DF3A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698B2-2FD2-4835-A9EB-8C398913C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088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1FA91BA-38C0-4383-B4B9-A2195C6DF3A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8ED698B2-2FD2-4835-A9EB-8C398913C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2657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A91BA-38C0-4383-B4B9-A2195C6DF3A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D698B2-2FD2-4835-A9EB-8C398913C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39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F1FA91BA-38C0-4383-B4B9-A2195C6DF3A4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8ED698B2-2FD2-4835-A9EB-8C398913C69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33601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api.flutter.dev/flutter/material/ThemeData-class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flutter.dev/docs/cookbook/design/themes#interactive-example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api.flutter.dev/flutter/painting/BoxDecoration-class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image" Target="../media/image4.png"/><Relationship Id="rId7" Type="http://schemas.openxmlformats.org/officeDocument/2006/relationships/slide" Target="slide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slide" Target="slide2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ribbble.com/" TargetMode="External"/><Relationship Id="rId2" Type="http://schemas.openxmlformats.org/officeDocument/2006/relationships/hyperlink" Target="https://flutter.dev/docs/cookbook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pi.flutter.dev/flutter/material/Colors-class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flutter.dev/docs/cookbook/design/theme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5D795CF-5F70-4821-BB11-0B2B8FCCD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8175"/>
            <a:ext cx="12191999" cy="621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B1AC31-0B6C-4781-BA06-16BE17F8AF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723899"/>
            <a:ext cx="7498616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AF7BAD-31F6-41B2-A2BF-0F391C95EA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9243" y="1419225"/>
            <a:ext cx="6798608" cy="20858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CSE-4078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Mobile Application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B0C33F-917B-4CFC-857C-9926D5D27D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9243" y="3505095"/>
            <a:ext cx="6798608" cy="173365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Lecture 10 and 11</a:t>
            </a:r>
          </a:p>
          <a:p>
            <a:endParaRPr lang="en-US" dirty="0">
              <a:solidFill>
                <a:srgbClr val="EBEBEB"/>
              </a:solidFill>
            </a:endParaRPr>
          </a:p>
          <a:p>
            <a:endParaRPr lang="en-US" dirty="0">
              <a:solidFill>
                <a:srgbClr val="EBEBEB"/>
              </a:solidFill>
            </a:endParaRPr>
          </a:p>
          <a:p>
            <a:r>
              <a:rPr lang="en-US">
                <a:solidFill>
                  <a:srgbClr val="EBEBEB"/>
                </a:solidFill>
              </a:rPr>
              <a:t>Sara Masood</a:t>
            </a:r>
            <a:endParaRPr lang="en-US" dirty="0">
              <a:solidFill>
                <a:srgbClr val="EBEBEB"/>
              </a:solidFill>
            </a:endParaRPr>
          </a:p>
        </p:txBody>
      </p:sp>
      <p:pic>
        <p:nvPicPr>
          <p:cNvPr id="7" name="Graphic 6" descr="Smart Phone">
            <a:extLst>
              <a:ext uri="{FF2B5EF4-FFF2-40B4-BE49-F238E27FC236}">
                <a16:creationId xmlns:a16="http://schemas.microsoft.com/office/drawing/2014/main" id="{856AB1A3-B8D0-4CE1-A1FA-91DCCE7E7D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0299" y="2010616"/>
            <a:ext cx="3058835" cy="3058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165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74E9D-2B76-4289-9829-683C84D04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Creating an app theme</a:t>
            </a:r>
            <a:endParaRPr lang="en-PK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F4EA4-3652-460C-B9A6-1FB85CD5BC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7225075" cy="3678303"/>
          </a:xfrm>
        </p:spPr>
        <p:txBody>
          <a:bodyPr>
            <a:normAutofit/>
          </a:bodyPr>
          <a:lstStyle/>
          <a:p>
            <a:r>
              <a:rPr lang="en-US" sz="2000" dirty="0"/>
              <a:t>To share a Theme across an entire app, provide a </a:t>
            </a:r>
            <a:r>
              <a:rPr lang="en-US" sz="2000" dirty="0" err="1"/>
              <a:t>ThemeData</a:t>
            </a:r>
            <a:r>
              <a:rPr lang="en-US" sz="2000" dirty="0"/>
              <a:t> to the </a:t>
            </a:r>
            <a:r>
              <a:rPr lang="en-US" sz="2000" dirty="0" err="1"/>
              <a:t>MaterialApp</a:t>
            </a:r>
            <a:r>
              <a:rPr lang="en-US" sz="2000" dirty="0"/>
              <a:t> constructor.</a:t>
            </a:r>
          </a:p>
          <a:p>
            <a:r>
              <a:rPr lang="en-US" sz="2000" dirty="0"/>
              <a:t>If no theme is provided, Flutter creates a default theme for you.</a:t>
            </a:r>
          </a:p>
          <a:p>
            <a:r>
              <a:rPr lang="en-US" sz="2000" dirty="0" err="1">
                <a:hlinkClick r:id="rId2"/>
              </a:rPr>
              <a:t>ThemeData</a:t>
            </a:r>
            <a:r>
              <a:rPr lang="en-US" sz="2000" dirty="0">
                <a:hlinkClick r:id="rId2"/>
              </a:rPr>
              <a:t> class - material library - Dart API (</a:t>
            </a:r>
            <a:r>
              <a:rPr lang="en-US" sz="2000" dirty="0" err="1">
                <a:hlinkClick r:id="rId2"/>
              </a:rPr>
              <a:t>flutter.dev</a:t>
            </a:r>
            <a:r>
              <a:rPr lang="en-US" sz="2000" dirty="0">
                <a:hlinkClick r:id="rId2"/>
              </a:rPr>
              <a:t>)</a:t>
            </a:r>
            <a:endParaRPr lang="en-US" sz="2000" dirty="0"/>
          </a:p>
          <a:p>
            <a:endParaRPr lang="en-US" dirty="0"/>
          </a:p>
        </p:txBody>
      </p:sp>
      <p:pic>
        <p:nvPicPr>
          <p:cNvPr id="2050" name="Picture 2" descr="Timeline&#10;&#10;Description automatically generated">
            <a:extLst>
              <a:ext uri="{FF2B5EF4-FFF2-40B4-BE49-F238E27FC236}">
                <a16:creationId xmlns:a16="http://schemas.microsoft.com/office/drawing/2014/main" id="{4090577F-A4B5-4C18-8578-BCBAD5CDF5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9" r="-1" b="-1"/>
          <a:stretch/>
        </p:blipFill>
        <p:spPr bwMode="auto">
          <a:xfrm>
            <a:off x="8051799" y="1871133"/>
            <a:ext cx="3683001" cy="4504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875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E4BE9-4CE9-4BB4-B505-5AB8DF55E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Creating an app theme - implementation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22E75-0EF9-4368-AD64-3F3FBD29B4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28800"/>
            <a:ext cx="11029615" cy="4876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b="1" dirty="0" err="1">
                <a:latin typeface="Consolas" panose="020B0609020204030204" pitchFamily="49" charset="0"/>
              </a:rPr>
              <a:t>MaterialApp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title: </a:t>
            </a:r>
            <a:r>
              <a:rPr lang="en-US" sz="1400" b="1" dirty="0" err="1">
                <a:latin typeface="Consolas" panose="020B0609020204030204" pitchFamily="49" charset="0"/>
              </a:rPr>
              <a:t>appName</a:t>
            </a:r>
            <a:r>
              <a:rPr lang="en-US" sz="1400" b="1" dirty="0"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theme: </a:t>
            </a:r>
            <a:r>
              <a:rPr lang="en-US" sz="1400" b="1" dirty="0" err="1">
                <a:latin typeface="Consolas" panose="020B0609020204030204" pitchFamily="49" charset="0"/>
              </a:rPr>
              <a:t>ThemeData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// Define the default brightness and colors.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brightness: </a:t>
            </a:r>
            <a:r>
              <a:rPr lang="en-US" sz="1400" b="1" dirty="0" err="1">
                <a:latin typeface="Consolas" panose="020B0609020204030204" pitchFamily="49" charset="0"/>
              </a:rPr>
              <a:t>Brightness.dark</a:t>
            </a:r>
            <a:r>
              <a:rPr lang="en-US" sz="1400" b="1" dirty="0"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primaryColor</a:t>
            </a:r>
            <a:r>
              <a:rPr lang="en-US" sz="1400" b="1" dirty="0">
                <a:latin typeface="Consolas" panose="020B0609020204030204" pitchFamily="49" charset="0"/>
              </a:rPr>
              <a:t>: </a:t>
            </a:r>
            <a:r>
              <a:rPr lang="en-US" sz="1400" b="1" dirty="0" err="1">
                <a:latin typeface="Consolas" panose="020B0609020204030204" pitchFamily="49" charset="0"/>
              </a:rPr>
              <a:t>Colors.lightBlue</a:t>
            </a:r>
            <a:r>
              <a:rPr lang="en-US" sz="1400" b="1" dirty="0">
                <a:latin typeface="Consolas" panose="020B0609020204030204" pitchFamily="49" charset="0"/>
              </a:rPr>
              <a:t>[800],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// Define the default font family.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fontFamily</a:t>
            </a:r>
            <a:r>
              <a:rPr lang="en-US" sz="1400" b="1" dirty="0">
                <a:latin typeface="Consolas" panose="020B0609020204030204" pitchFamily="49" charset="0"/>
              </a:rPr>
              <a:t>: 'Georgia’,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// Use this to specify the default text styling for headlines, titles, bodies of text, and more.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</a:t>
            </a:r>
            <a:r>
              <a:rPr lang="en-US" sz="1400" b="1" dirty="0" err="1">
                <a:latin typeface="Consolas" panose="020B0609020204030204" pitchFamily="49" charset="0"/>
              </a:rPr>
              <a:t>textTheme</a:t>
            </a:r>
            <a:r>
              <a:rPr lang="en-US" sz="1400" b="1" dirty="0">
                <a:latin typeface="Consolas" panose="020B0609020204030204" pitchFamily="49" charset="0"/>
              </a:rPr>
              <a:t>: const </a:t>
            </a:r>
            <a:r>
              <a:rPr lang="en-US" sz="1400" b="1" dirty="0" err="1">
                <a:latin typeface="Consolas" panose="020B0609020204030204" pitchFamily="49" charset="0"/>
              </a:rPr>
              <a:t>TextTheme</a:t>
            </a:r>
            <a:r>
              <a:rPr lang="en-US" sz="1400" b="1" dirty="0">
                <a:latin typeface="Consolas" panose="020B0609020204030204" pitchFamily="49" charset="0"/>
              </a:rPr>
              <a:t>( 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headline1: </a:t>
            </a:r>
            <a:r>
              <a:rPr lang="en-US" sz="1400" b="1" dirty="0" err="1">
                <a:latin typeface="Consolas" panose="020B0609020204030204" pitchFamily="49" charset="0"/>
              </a:rPr>
              <a:t>TextStyle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fontSize</a:t>
            </a:r>
            <a:r>
              <a:rPr lang="en-US" sz="1400" b="1" dirty="0">
                <a:latin typeface="Consolas" panose="020B0609020204030204" pitchFamily="49" charset="0"/>
              </a:rPr>
              <a:t>: 72.0, </a:t>
            </a:r>
            <a:r>
              <a:rPr lang="en-US" sz="1400" b="1" dirty="0" err="1">
                <a:latin typeface="Consolas" panose="020B0609020204030204" pitchFamily="49" charset="0"/>
              </a:rPr>
              <a:t>fontWeight</a:t>
            </a:r>
            <a:r>
              <a:rPr lang="en-US" sz="1400" b="1" dirty="0">
                <a:latin typeface="Consolas" panose="020B0609020204030204" pitchFamily="49" charset="0"/>
              </a:rPr>
              <a:t>: </a:t>
            </a:r>
            <a:r>
              <a:rPr lang="en-US" sz="1400" b="1" dirty="0" err="1">
                <a:latin typeface="Consolas" panose="020B0609020204030204" pitchFamily="49" charset="0"/>
              </a:rPr>
              <a:t>FontWeight.bold</a:t>
            </a:r>
            <a:r>
              <a:rPr lang="en-US" sz="1400" b="1" dirty="0">
                <a:latin typeface="Consolas" panose="020B0609020204030204" pitchFamily="49" charset="0"/>
              </a:rPr>
              <a:t>),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headline6: </a:t>
            </a:r>
            <a:r>
              <a:rPr lang="en-US" sz="1400" b="1" dirty="0" err="1">
                <a:latin typeface="Consolas" panose="020B0609020204030204" pitchFamily="49" charset="0"/>
              </a:rPr>
              <a:t>TextStyle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fontSize</a:t>
            </a:r>
            <a:r>
              <a:rPr lang="en-US" sz="1400" b="1" dirty="0">
                <a:latin typeface="Consolas" panose="020B0609020204030204" pitchFamily="49" charset="0"/>
              </a:rPr>
              <a:t>: 36.0, </a:t>
            </a:r>
            <a:r>
              <a:rPr lang="en-US" sz="1400" b="1" dirty="0" err="1">
                <a:latin typeface="Consolas" panose="020B0609020204030204" pitchFamily="49" charset="0"/>
              </a:rPr>
              <a:t>fontStyle</a:t>
            </a:r>
            <a:r>
              <a:rPr lang="en-US" sz="1400" b="1" dirty="0">
                <a:latin typeface="Consolas" panose="020B0609020204030204" pitchFamily="49" charset="0"/>
              </a:rPr>
              <a:t>: </a:t>
            </a:r>
            <a:r>
              <a:rPr lang="en-US" sz="1400" b="1" dirty="0" err="1">
                <a:latin typeface="Consolas" panose="020B0609020204030204" pitchFamily="49" charset="0"/>
              </a:rPr>
              <a:t>FontStyle.italic</a:t>
            </a:r>
            <a:r>
              <a:rPr lang="en-US" sz="1400" b="1" dirty="0">
                <a:latin typeface="Consolas" panose="020B0609020204030204" pitchFamily="49" charset="0"/>
              </a:rPr>
              <a:t>),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  bodyText2: </a:t>
            </a:r>
            <a:r>
              <a:rPr lang="en-US" sz="1400" b="1" dirty="0" err="1">
                <a:latin typeface="Consolas" panose="020B0609020204030204" pitchFamily="49" charset="0"/>
              </a:rPr>
              <a:t>TextStyle</a:t>
            </a:r>
            <a:r>
              <a:rPr lang="en-US" sz="1400" b="1" dirty="0">
                <a:latin typeface="Consolas" panose="020B0609020204030204" pitchFamily="49" charset="0"/>
              </a:rPr>
              <a:t>(</a:t>
            </a:r>
            <a:r>
              <a:rPr lang="en-US" sz="1400" b="1" dirty="0" err="1">
                <a:latin typeface="Consolas" panose="020B0609020204030204" pitchFamily="49" charset="0"/>
              </a:rPr>
              <a:t>fontSize</a:t>
            </a:r>
            <a:r>
              <a:rPr lang="en-US" sz="1400" b="1" dirty="0">
                <a:latin typeface="Consolas" panose="020B0609020204030204" pitchFamily="49" charset="0"/>
              </a:rPr>
              <a:t>: 14.0, </a:t>
            </a:r>
            <a:r>
              <a:rPr lang="en-US" sz="1400" b="1" dirty="0" err="1">
                <a:latin typeface="Consolas" panose="020B0609020204030204" pitchFamily="49" charset="0"/>
              </a:rPr>
              <a:t>fontFamily</a:t>
            </a:r>
            <a:r>
              <a:rPr lang="en-US" sz="1400" b="1" dirty="0">
                <a:latin typeface="Consolas" panose="020B0609020204030204" pitchFamily="49" charset="0"/>
              </a:rPr>
              <a:t>: 'Hind'),</a:t>
            </a:r>
          </a:p>
          <a:p>
            <a:pPr marL="0" indent="0">
              <a:buNone/>
            </a:pPr>
            <a:r>
              <a:rPr lang="en-US" sz="1400" b="1" dirty="0">
                <a:latin typeface="Consolas" panose="020B0609020204030204" pitchFamily="49" charset="0"/>
              </a:rPr>
              <a:t>    ),),);</a:t>
            </a:r>
            <a:endParaRPr lang="en-PK" sz="1400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91185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F155F-6127-4BCD-AF48-42813E173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Extending the parent theme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CE3B4-82A2-4505-91F1-CE84241281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/>
              <a:t>Rather than overriding everything, it often makes sense to extend the parent theme. </a:t>
            </a:r>
          </a:p>
          <a:p>
            <a:r>
              <a:rPr lang="en-US" sz="2000" dirty="0"/>
              <a:t>You can handle this by using the </a:t>
            </a:r>
            <a:r>
              <a:rPr lang="en-US" sz="2000" dirty="0" err="1"/>
              <a:t>copyWith</a:t>
            </a:r>
            <a:r>
              <a:rPr lang="en-US" sz="2000" dirty="0"/>
              <a:t>() method.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Theme(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 data: </a:t>
            </a:r>
            <a:r>
              <a:rPr lang="en-US" b="1" dirty="0" err="1">
                <a:latin typeface="Consolas" panose="020B0609020204030204" pitchFamily="49" charset="0"/>
              </a:rPr>
              <a:t>Theme.of</a:t>
            </a:r>
            <a:r>
              <a:rPr lang="en-US" b="1" dirty="0">
                <a:latin typeface="Consolas" panose="020B0609020204030204" pitchFamily="49" charset="0"/>
              </a:rPr>
              <a:t>(context).</a:t>
            </a:r>
            <a:r>
              <a:rPr lang="en-US" b="1" dirty="0" err="1">
                <a:latin typeface="Consolas" panose="020B0609020204030204" pitchFamily="49" charset="0"/>
              </a:rPr>
              <a:t>copyWith</a:t>
            </a:r>
            <a:r>
              <a:rPr lang="en-US" b="1" dirty="0">
                <a:latin typeface="Consolas" panose="020B0609020204030204" pitchFamily="49" charset="0"/>
              </a:rPr>
              <a:t>(</a:t>
            </a:r>
            <a:r>
              <a:rPr lang="en-US" b="1" dirty="0" err="1">
                <a:latin typeface="Consolas" panose="020B0609020204030204" pitchFamily="49" charset="0"/>
              </a:rPr>
              <a:t>splashColor</a:t>
            </a:r>
            <a:r>
              <a:rPr lang="en-US" b="1" dirty="0">
                <a:latin typeface="Consolas" panose="020B0609020204030204" pitchFamily="49" charset="0"/>
              </a:rPr>
              <a:t>: </a:t>
            </a:r>
            <a:r>
              <a:rPr lang="en-US" b="1" dirty="0" err="1">
                <a:latin typeface="Consolas" panose="020B0609020204030204" pitchFamily="49" charset="0"/>
              </a:rPr>
              <a:t>Colors.yellow</a:t>
            </a:r>
            <a:r>
              <a:rPr lang="en-US" b="1" dirty="0">
                <a:latin typeface="Consolas" panose="020B0609020204030204" pitchFamily="49" charset="0"/>
              </a:rPr>
              <a:t>),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  child: const </a:t>
            </a:r>
            <a:r>
              <a:rPr lang="en-US" b="1" dirty="0" err="1">
                <a:latin typeface="Consolas" panose="020B0609020204030204" pitchFamily="49" charset="0"/>
              </a:rPr>
              <a:t>FloatingActionButton</a:t>
            </a:r>
            <a:r>
              <a:rPr lang="en-US" b="1" dirty="0"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    </a:t>
            </a:r>
            <a:r>
              <a:rPr lang="en-US" b="1" dirty="0" err="1">
                <a:latin typeface="Consolas" panose="020B0609020204030204" pitchFamily="49" charset="0"/>
              </a:rPr>
              <a:t>onPressed</a:t>
            </a:r>
            <a:r>
              <a:rPr lang="en-US" b="1" dirty="0">
                <a:latin typeface="Consolas" panose="020B0609020204030204" pitchFamily="49" charset="0"/>
              </a:rPr>
              <a:t>: null,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    child: Icon(</a:t>
            </a:r>
            <a:r>
              <a:rPr lang="en-US" b="1" dirty="0" err="1">
                <a:latin typeface="Consolas" panose="020B0609020204030204" pitchFamily="49" charset="0"/>
              </a:rPr>
              <a:t>Icons.add</a:t>
            </a:r>
            <a:r>
              <a:rPr lang="en-US" b="1" dirty="0">
                <a:latin typeface="Consolas" panose="020B0609020204030204" pitchFamily="49" charset="0"/>
              </a:rPr>
              <a:t>),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  ),);</a:t>
            </a:r>
            <a:endParaRPr lang="en-PK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3070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D6EAA-517C-4147-BC5B-7F3B9D763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Themes for part of an application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FCD49-9E6F-4AAA-820D-E79DF6C47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To override the app-wide theme in part of an application, wrap a section of the app in a Theme widget.</a:t>
            </a:r>
          </a:p>
          <a:p>
            <a:r>
              <a:rPr lang="en-US" sz="2000" dirty="0"/>
              <a:t>There are two ways to approach this</a:t>
            </a:r>
          </a:p>
          <a:p>
            <a:pPr lvl="1"/>
            <a:r>
              <a:rPr lang="en-US" sz="1800" dirty="0"/>
              <a:t>creating a unique </a:t>
            </a:r>
            <a:r>
              <a:rPr lang="en-US" sz="1800" dirty="0" err="1"/>
              <a:t>ThemeData</a:t>
            </a:r>
            <a:endParaRPr lang="en-US" sz="1800" dirty="0"/>
          </a:p>
          <a:p>
            <a:pPr lvl="1"/>
            <a:r>
              <a:rPr lang="en-US" sz="1800" dirty="0"/>
              <a:t>extending the parent theme.</a:t>
            </a:r>
          </a:p>
          <a:p>
            <a:endParaRPr lang="en-US" dirty="0"/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309444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D6EAA-517C-4147-BC5B-7F3B9D763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Themes for part of an application - creating a unique </a:t>
            </a:r>
            <a:r>
              <a:rPr lang="en-US" dirty="0" err="1"/>
              <a:t>ThemeData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FCD49-9E6F-4AAA-820D-E79DF6C47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900" b="1" dirty="0">
                <a:latin typeface="Consolas" panose="020B0609020204030204" pitchFamily="49" charset="0"/>
              </a:rPr>
              <a:t>Theme(</a:t>
            </a:r>
          </a:p>
          <a:p>
            <a:pPr marL="0" indent="0">
              <a:buNone/>
            </a:pPr>
            <a:r>
              <a:rPr lang="en-US" sz="1900" b="1" dirty="0">
                <a:latin typeface="Consolas" panose="020B0609020204030204" pitchFamily="49" charset="0"/>
              </a:rPr>
              <a:t>  // Create a unique theme with `</a:t>
            </a:r>
            <a:r>
              <a:rPr lang="en-US" sz="1900" b="1" dirty="0" err="1">
                <a:latin typeface="Consolas" panose="020B0609020204030204" pitchFamily="49" charset="0"/>
              </a:rPr>
              <a:t>ThemeData</a:t>
            </a:r>
            <a:r>
              <a:rPr lang="en-US" sz="1900" b="1" dirty="0">
                <a:latin typeface="Consolas" panose="020B0609020204030204" pitchFamily="49" charset="0"/>
              </a:rPr>
              <a:t>`</a:t>
            </a:r>
          </a:p>
          <a:p>
            <a:pPr marL="0" indent="0">
              <a:buNone/>
            </a:pPr>
            <a:r>
              <a:rPr lang="en-US" sz="1900" b="1" dirty="0">
                <a:latin typeface="Consolas" panose="020B0609020204030204" pitchFamily="49" charset="0"/>
              </a:rPr>
              <a:t>  data: </a:t>
            </a:r>
            <a:r>
              <a:rPr lang="en-US" sz="1900" b="1" dirty="0" err="1">
                <a:latin typeface="Consolas" panose="020B0609020204030204" pitchFamily="49" charset="0"/>
              </a:rPr>
              <a:t>ThemeData</a:t>
            </a:r>
            <a:r>
              <a:rPr lang="en-US" sz="1900" b="1" dirty="0"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1900" b="1" dirty="0">
                <a:latin typeface="Consolas" panose="020B0609020204030204" pitchFamily="49" charset="0"/>
              </a:rPr>
              <a:t>    </a:t>
            </a:r>
            <a:r>
              <a:rPr lang="en-US" sz="1900" b="1" dirty="0" err="1">
                <a:latin typeface="Consolas" panose="020B0609020204030204" pitchFamily="49" charset="0"/>
              </a:rPr>
              <a:t>splashColor</a:t>
            </a:r>
            <a:r>
              <a:rPr lang="en-US" sz="1900" b="1" dirty="0">
                <a:latin typeface="Consolas" panose="020B0609020204030204" pitchFamily="49" charset="0"/>
              </a:rPr>
              <a:t>: </a:t>
            </a:r>
            <a:r>
              <a:rPr lang="en-US" sz="1900" b="1" dirty="0" err="1">
                <a:latin typeface="Consolas" panose="020B0609020204030204" pitchFamily="49" charset="0"/>
              </a:rPr>
              <a:t>Colors.yellow</a:t>
            </a:r>
            <a:r>
              <a:rPr lang="en-US" sz="1900" b="1" dirty="0"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900" b="1" dirty="0">
                <a:latin typeface="Consolas" panose="020B0609020204030204" pitchFamily="49" charset="0"/>
              </a:rPr>
              <a:t>  ),</a:t>
            </a:r>
          </a:p>
          <a:p>
            <a:pPr marL="0" indent="0">
              <a:buNone/>
            </a:pPr>
            <a:r>
              <a:rPr lang="en-US" sz="1900" b="1" dirty="0">
                <a:latin typeface="Consolas" panose="020B0609020204030204" pitchFamily="49" charset="0"/>
              </a:rPr>
              <a:t>  child: </a:t>
            </a:r>
            <a:r>
              <a:rPr lang="en-US" sz="1900" b="1" dirty="0" err="1">
                <a:latin typeface="Consolas" panose="020B0609020204030204" pitchFamily="49" charset="0"/>
              </a:rPr>
              <a:t>FloatingActionButton</a:t>
            </a:r>
            <a:r>
              <a:rPr lang="en-US" sz="1900" b="1" dirty="0"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sz="1900" b="1" dirty="0">
                <a:latin typeface="Consolas" panose="020B0609020204030204" pitchFamily="49" charset="0"/>
              </a:rPr>
              <a:t>    </a:t>
            </a:r>
            <a:r>
              <a:rPr lang="en-US" sz="1900" b="1" dirty="0" err="1">
                <a:latin typeface="Consolas" panose="020B0609020204030204" pitchFamily="49" charset="0"/>
              </a:rPr>
              <a:t>onPressed</a:t>
            </a:r>
            <a:r>
              <a:rPr lang="en-US" sz="1900" b="1" dirty="0">
                <a:latin typeface="Consolas" panose="020B0609020204030204" pitchFamily="49" charset="0"/>
              </a:rPr>
              <a:t>: () {},</a:t>
            </a:r>
          </a:p>
          <a:p>
            <a:pPr marL="0" indent="0">
              <a:buNone/>
            </a:pPr>
            <a:r>
              <a:rPr lang="en-US" sz="1900" b="1" dirty="0">
                <a:latin typeface="Consolas" panose="020B0609020204030204" pitchFamily="49" charset="0"/>
              </a:rPr>
              <a:t>    child: const Icon(</a:t>
            </a:r>
            <a:r>
              <a:rPr lang="en-US" sz="1900" b="1" dirty="0" err="1">
                <a:latin typeface="Consolas" panose="020B0609020204030204" pitchFamily="49" charset="0"/>
              </a:rPr>
              <a:t>Icons.add</a:t>
            </a:r>
            <a:r>
              <a:rPr lang="en-US" sz="1900" b="1" dirty="0">
                <a:latin typeface="Consolas" panose="020B0609020204030204" pitchFamily="49" charset="0"/>
              </a:rPr>
              <a:t>),</a:t>
            </a:r>
          </a:p>
          <a:p>
            <a:pPr marL="0" indent="0">
              <a:buNone/>
            </a:pPr>
            <a:r>
              <a:rPr lang="en-US" sz="1900" b="1" dirty="0">
                <a:latin typeface="Consolas" panose="020B0609020204030204" pitchFamily="49" charset="0"/>
              </a:rPr>
              <a:t>  ),</a:t>
            </a:r>
          </a:p>
          <a:p>
            <a:pPr marL="0" indent="0">
              <a:buNone/>
            </a:pPr>
            <a:r>
              <a:rPr lang="en-US" sz="1900" b="1" dirty="0"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en-PK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9591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D6EAA-517C-4147-BC5B-7F3B9D763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Themes for part of an application - Extending the parent theme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FCD49-9E6F-4AAA-820D-E79DF6C47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Theme(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  // Find and extend the parent theme using `</a:t>
            </a:r>
            <a:r>
              <a:rPr lang="en-US" b="1" dirty="0" err="1">
                <a:latin typeface="Consolas" panose="020B0609020204030204" pitchFamily="49" charset="0"/>
              </a:rPr>
              <a:t>copyWith</a:t>
            </a:r>
            <a:r>
              <a:rPr lang="en-US" b="1" dirty="0">
                <a:latin typeface="Consolas" panose="020B0609020204030204" pitchFamily="49" charset="0"/>
              </a:rPr>
              <a:t>`. See the next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  // section for more info on `</a:t>
            </a:r>
            <a:r>
              <a:rPr lang="en-US" b="1" dirty="0" err="1">
                <a:latin typeface="Consolas" panose="020B0609020204030204" pitchFamily="49" charset="0"/>
              </a:rPr>
              <a:t>Theme.of</a:t>
            </a:r>
            <a:r>
              <a:rPr lang="en-US" b="1" dirty="0">
                <a:latin typeface="Consolas" panose="020B0609020204030204" pitchFamily="49" charset="0"/>
              </a:rPr>
              <a:t>`.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  data: </a:t>
            </a:r>
            <a:r>
              <a:rPr lang="en-US" b="1" dirty="0" err="1">
                <a:latin typeface="Consolas" panose="020B0609020204030204" pitchFamily="49" charset="0"/>
              </a:rPr>
              <a:t>Theme.of</a:t>
            </a:r>
            <a:r>
              <a:rPr lang="en-US" b="1" dirty="0">
                <a:latin typeface="Consolas" panose="020B0609020204030204" pitchFamily="49" charset="0"/>
              </a:rPr>
              <a:t>(context).</a:t>
            </a:r>
            <a:r>
              <a:rPr lang="en-US" b="1" dirty="0" err="1">
                <a:latin typeface="Consolas" panose="020B0609020204030204" pitchFamily="49" charset="0"/>
              </a:rPr>
              <a:t>copyWith</a:t>
            </a:r>
            <a:r>
              <a:rPr lang="en-US" b="1" dirty="0">
                <a:latin typeface="Consolas" panose="020B0609020204030204" pitchFamily="49" charset="0"/>
              </a:rPr>
              <a:t>(</a:t>
            </a:r>
            <a:r>
              <a:rPr lang="en-US" b="1" dirty="0" err="1">
                <a:latin typeface="Consolas" panose="020B0609020204030204" pitchFamily="49" charset="0"/>
              </a:rPr>
              <a:t>splashColor</a:t>
            </a:r>
            <a:r>
              <a:rPr lang="en-US" b="1" dirty="0">
                <a:latin typeface="Consolas" panose="020B0609020204030204" pitchFamily="49" charset="0"/>
              </a:rPr>
              <a:t>: </a:t>
            </a:r>
            <a:r>
              <a:rPr lang="en-US" b="1" dirty="0" err="1">
                <a:latin typeface="Consolas" panose="020B0609020204030204" pitchFamily="49" charset="0"/>
              </a:rPr>
              <a:t>Colors.yellow</a:t>
            </a:r>
            <a:r>
              <a:rPr lang="en-US" b="1" dirty="0">
                <a:latin typeface="Consolas" panose="020B0609020204030204" pitchFamily="49" charset="0"/>
              </a:rPr>
              <a:t>),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  child: const </a:t>
            </a:r>
            <a:r>
              <a:rPr lang="en-US" b="1" dirty="0" err="1">
                <a:latin typeface="Consolas" panose="020B0609020204030204" pitchFamily="49" charset="0"/>
              </a:rPr>
              <a:t>FloatingActionButton</a:t>
            </a:r>
            <a:r>
              <a:rPr lang="en-US" b="1" dirty="0"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    </a:t>
            </a:r>
            <a:r>
              <a:rPr lang="en-US" b="1" dirty="0" err="1">
                <a:latin typeface="Consolas" panose="020B0609020204030204" pitchFamily="49" charset="0"/>
              </a:rPr>
              <a:t>onPressed</a:t>
            </a:r>
            <a:r>
              <a:rPr lang="en-US" b="1" dirty="0">
                <a:latin typeface="Consolas" panose="020B0609020204030204" pitchFamily="49" charset="0"/>
              </a:rPr>
              <a:t>: null,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    child: Icon(</a:t>
            </a:r>
            <a:r>
              <a:rPr lang="en-US" b="1" dirty="0" err="1">
                <a:latin typeface="Consolas" panose="020B0609020204030204" pitchFamily="49" charset="0"/>
              </a:rPr>
              <a:t>Icons.add</a:t>
            </a:r>
            <a:r>
              <a:rPr lang="en-US" b="1" dirty="0">
                <a:latin typeface="Consolas" panose="020B0609020204030204" pitchFamily="49" charset="0"/>
              </a:rPr>
              <a:t>),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  ),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);</a:t>
            </a:r>
            <a:endParaRPr lang="en-PK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08894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7B38E-9C70-428A-90C4-6E66502E4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a Theme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7A8BD-C134-4D8E-99E2-20465E8406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Now that you’ve defined a theme, use it within the widgets’ build() methods by using the </a:t>
            </a:r>
            <a:r>
              <a:rPr lang="en-US" dirty="0" err="1"/>
              <a:t>Theme.of</a:t>
            </a:r>
            <a:r>
              <a:rPr lang="en-US" dirty="0"/>
              <a:t>(context) method.</a:t>
            </a:r>
          </a:p>
          <a:p>
            <a:r>
              <a:rPr lang="en-US" dirty="0"/>
              <a:t>The </a:t>
            </a:r>
            <a:r>
              <a:rPr lang="en-US" dirty="0" err="1"/>
              <a:t>Theme.of</a:t>
            </a:r>
            <a:r>
              <a:rPr lang="en-US" dirty="0"/>
              <a:t>(context) method looks up the widget tree and returns the nearest Theme in the tree.</a:t>
            </a:r>
          </a:p>
          <a:p>
            <a:pPr lvl="1"/>
            <a:r>
              <a:rPr lang="en-US" dirty="0"/>
              <a:t>If you have a standalone Theme defined above your widget, that’s returned. </a:t>
            </a:r>
          </a:p>
          <a:p>
            <a:pPr lvl="1"/>
            <a:r>
              <a:rPr lang="en-US" dirty="0"/>
              <a:t>If not, the app’s theme is returned.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Container(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  color: </a:t>
            </a:r>
            <a:r>
              <a:rPr lang="en-US" b="1" dirty="0" err="1">
                <a:latin typeface="Consolas" panose="020B0609020204030204" pitchFamily="49" charset="0"/>
              </a:rPr>
              <a:t>Theme.of</a:t>
            </a:r>
            <a:r>
              <a:rPr lang="en-US" b="1" dirty="0">
                <a:latin typeface="Consolas" panose="020B0609020204030204" pitchFamily="49" charset="0"/>
              </a:rPr>
              <a:t>(context).</a:t>
            </a:r>
            <a:r>
              <a:rPr lang="en-US" b="1" dirty="0" err="1">
                <a:latin typeface="Consolas" panose="020B0609020204030204" pitchFamily="49" charset="0"/>
              </a:rPr>
              <a:t>colorScheme.secondary</a:t>
            </a:r>
            <a:r>
              <a:rPr lang="en-US" b="1" dirty="0"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  child: Text(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    'Text with a background color',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    style: </a:t>
            </a:r>
            <a:r>
              <a:rPr lang="en-US" b="1" dirty="0" err="1">
                <a:latin typeface="Consolas" panose="020B0609020204030204" pitchFamily="49" charset="0"/>
              </a:rPr>
              <a:t>Theme.of</a:t>
            </a:r>
            <a:r>
              <a:rPr lang="en-US" b="1" dirty="0">
                <a:latin typeface="Consolas" panose="020B0609020204030204" pitchFamily="49" charset="0"/>
              </a:rPr>
              <a:t>(context).textTheme.headline6,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  ),),</a:t>
            </a:r>
            <a:endParaRPr lang="en-PK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4832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36F6DB7-CF8D-494A-82F6-13B58DCA9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B7E5194-6E82-4A44-99C3-FE7D87F34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0B04E0-250A-4983-BDC9-2850B2113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10" y="826346"/>
            <a:ext cx="3171905" cy="1013800"/>
          </a:xfrm>
        </p:spPr>
        <p:txBody>
          <a:bodyPr>
            <a:normAutofit/>
          </a:bodyPr>
          <a:lstStyle/>
          <a:p>
            <a:r>
              <a:rPr lang="en-US" sz="2400">
                <a:solidFill>
                  <a:srgbClr val="FFFFFF"/>
                </a:solidFill>
              </a:rPr>
              <a:t>Interactive example</a:t>
            </a:r>
            <a:endParaRPr lang="en-PK" sz="2400">
              <a:solidFill>
                <a:srgbClr val="FFFFFF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9FCC1E1-84D3-494D-A0A0-286AFA1C3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6E09E90-FF79-402E-AF01-97A279BEA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C6946F8-4B9B-4C51-9F51-2DB377392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B3D2B3D-A285-438C-A344-AED3E46A0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81E07-C786-4059-BEC3-F3D7C21585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110" y="2052084"/>
            <a:ext cx="3033249" cy="3856229"/>
          </a:xfrm>
        </p:spPr>
        <p:txBody>
          <a:bodyPr anchor="t">
            <a:normAutofit/>
          </a:bodyPr>
          <a:lstStyle/>
          <a:p>
            <a:r>
              <a:rPr lang="en-US" sz="1600">
                <a:solidFill>
                  <a:srgbClr val="FFFFFF"/>
                </a:solidFill>
                <a:hlinkClick r:id="rId2"/>
              </a:rPr>
              <a:t>Use themes to share colors and font styles | Flutter</a:t>
            </a:r>
            <a:endParaRPr lang="en-US" sz="1600">
              <a:solidFill>
                <a:srgbClr val="FFFFFF"/>
              </a:solidFill>
            </a:endParaRPr>
          </a:p>
          <a:p>
            <a:endParaRPr lang="en-PK" sz="1600">
              <a:solidFill>
                <a:srgbClr val="FFFFFF"/>
              </a:solidFill>
            </a:endParaRPr>
          </a:p>
        </p:txBody>
      </p:sp>
      <p:pic>
        <p:nvPicPr>
          <p:cNvPr id="5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0198A91F-03E1-4BAA-8B3E-8CA449355B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9882" y="948413"/>
            <a:ext cx="2864341" cy="495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1923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40E39-5921-4751-839A-A4F36DFFF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rgbClr val="FFFFFF"/>
                </a:solidFill>
              </a:rPr>
              <a:t>BoxDecoration</a:t>
            </a:r>
            <a:endParaRPr lang="en-PK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0F95C-5FC8-48F4-A8E8-13AEF57529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7225075" cy="367830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900" dirty="0"/>
              <a:t>The </a:t>
            </a:r>
            <a:r>
              <a:rPr lang="en-US" sz="900" dirty="0" err="1"/>
              <a:t>BoxDecoration</a:t>
            </a:r>
            <a:r>
              <a:rPr lang="en-US" sz="900" dirty="0"/>
              <a:t> class provides a variety of ways to draw a box.</a:t>
            </a:r>
          </a:p>
          <a:p>
            <a:pPr>
              <a:lnSpc>
                <a:spcPct val="90000"/>
              </a:lnSpc>
            </a:pPr>
            <a:endParaRPr lang="en-US" sz="900" dirty="0">
              <a:latin typeface="Consolas" panose="020B0609020204030204" pitchFamily="49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900" dirty="0">
                <a:latin typeface="Consolas" panose="020B0609020204030204" pitchFamily="49" charset="0"/>
              </a:rPr>
              <a:t>Container(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900" dirty="0">
                <a:latin typeface="Consolas" panose="020B0609020204030204" pitchFamily="49" charset="0"/>
              </a:rPr>
              <a:t>  decoration: </a:t>
            </a:r>
            <a:r>
              <a:rPr lang="en-US" sz="900" dirty="0" err="1">
                <a:latin typeface="Consolas" panose="020B0609020204030204" pitchFamily="49" charset="0"/>
              </a:rPr>
              <a:t>BoxDecoration</a:t>
            </a:r>
            <a:r>
              <a:rPr lang="en-US" sz="900" dirty="0">
                <a:latin typeface="Consolas" panose="020B0609020204030204" pitchFamily="49" charset="0"/>
              </a:rPr>
              <a:t>(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900" dirty="0">
                <a:latin typeface="Consolas" panose="020B0609020204030204" pitchFamily="49" charset="0"/>
              </a:rPr>
              <a:t>    color: const Color(0xff7c94b6),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900" dirty="0">
                <a:latin typeface="Consolas" panose="020B0609020204030204" pitchFamily="49" charset="0"/>
              </a:rPr>
              <a:t>    image: const </a:t>
            </a:r>
            <a:r>
              <a:rPr lang="en-US" sz="900" dirty="0" err="1">
                <a:latin typeface="Consolas" panose="020B0609020204030204" pitchFamily="49" charset="0"/>
              </a:rPr>
              <a:t>DecorationImage</a:t>
            </a:r>
            <a:r>
              <a:rPr lang="en-US" sz="900" dirty="0">
                <a:latin typeface="Consolas" panose="020B0609020204030204" pitchFamily="49" charset="0"/>
              </a:rPr>
              <a:t>(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900" dirty="0">
                <a:latin typeface="Consolas" panose="020B0609020204030204" pitchFamily="49" charset="0"/>
              </a:rPr>
              <a:t>      image: </a:t>
            </a:r>
            <a:r>
              <a:rPr lang="en-US" sz="900" dirty="0" err="1">
                <a:latin typeface="Consolas" panose="020B0609020204030204" pitchFamily="49" charset="0"/>
              </a:rPr>
              <a:t>NetworkImage</a:t>
            </a:r>
            <a:r>
              <a:rPr lang="en-US" sz="900" dirty="0">
                <a:latin typeface="Consolas" panose="020B0609020204030204" pitchFamily="49" charset="0"/>
              </a:rPr>
              <a:t>('https://flutter.github.io/assets-for-</a:t>
            </a:r>
            <a:r>
              <a:rPr lang="en-US" sz="900" dirty="0" err="1">
                <a:latin typeface="Consolas" panose="020B0609020204030204" pitchFamily="49" charset="0"/>
              </a:rPr>
              <a:t>api</a:t>
            </a:r>
            <a:r>
              <a:rPr lang="en-US" sz="900" dirty="0">
                <a:latin typeface="Consolas" panose="020B0609020204030204" pitchFamily="49" charset="0"/>
              </a:rPr>
              <a:t>-docs/assets/widgets/owl-2.jpg'),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900" dirty="0">
                <a:latin typeface="Consolas" panose="020B0609020204030204" pitchFamily="49" charset="0"/>
              </a:rPr>
              <a:t>      fit: </a:t>
            </a:r>
            <a:r>
              <a:rPr lang="en-US" sz="900" dirty="0" err="1">
                <a:latin typeface="Consolas" panose="020B0609020204030204" pitchFamily="49" charset="0"/>
              </a:rPr>
              <a:t>BoxFit.cover</a:t>
            </a:r>
            <a:r>
              <a:rPr lang="en-US" sz="900" dirty="0"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900" dirty="0">
                <a:latin typeface="Consolas" panose="020B0609020204030204" pitchFamily="49" charset="0"/>
              </a:rPr>
              <a:t>    ),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900" dirty="0">
                <a:latin typeface="Consolas" panose="020B0609020204030204" pitchFamily="49" charset="0"/>
              </a:rPr>
              <a:t>    border: </a:t>
            </a:r>
            <a:r>
              <a:rPr lang="en-US" sz="900" dirty="0" err="1">
                <a:latin typeface="Consolas" panose="020B0609020204030204" pitchFamily="49" charset="0"/>
              </a:rPr>
              <a:t>Border.all</a:t>
            </a:r>
            <a:r>
              <a:rPr lang="en-US" sz="900" dirty="0">
                <a:latin typeface="Consolas" panose="020B0609020204030204" pitchFamily="49" charset="0"/>
              </a:rPr>
              <a:t>(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900" dirty="0">
                <a:latin typeface="Consolas" panose="020B0609020204030204" pitchFamily="49" charset="0"/>
              </a:rPr>
              <a:t>      color: </a:t>
            </a:r>
            <a:r>
              <a:rPr lang="en-US" sz="900" dirty="0" err="1">
                <a:latin typeface="Consolas" panose="020B0609020204030204" pitchFamily="49" charset="0"/>
              </a:rPr>
              <a:t>Colors.black</a:t>
            </a:r>
            <a:r>
              <a:rPr lang="en-US" sz="900" dirty="0"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900" dirty="0">
                <a:latin typeface="Consolas" panose="020B0609020204030204" pitchFamily="49" charset="0"/>
              </a:rPr>
              <a:t>      width: 8,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900" dirty="0">
                <a:latin typeface="Consolas" panose="020B0609020204030204" pitchFamily="49" charset="0"/>
              </a:rPr>
              <a:t>    ),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900" dirty="0">
                <a:latin typeface="Consolas" panose="020B0609020204030204" pitchFamily="49" charset="0"/>
              </a:rPr>
              <a:t>    </a:t>
            </a:r>
            <a:r>
              <a:rPr lang="en-US" sz="900" dirty="0" err="1">
                <a:latin typeface="Consolas" panose="020B0609020204030204" pitchFamily="49" charset="0"/>
              </a:rPr>
              <a:t>borderRadius</a:t>
            </a:r>
            <a:r>
              <a:rPr lang="en-US" sz="900" dirty="0">
                <a:latin typeface="Consolas" panose="020B0609020204030204" pitchFamily="49" charset="0"/>
              </a:rPr>
              <a:t>: </a:t>
            </a:r>
            <a:r>
              <a:rPr lang="en-US" sz="900" dirty="0" err="1">
                <a:latin typeface="Consolas" panose="020B0609020204030204" pitchFamily="49" charset="0"/>
              </a:rPr>
              <a:t>BorderRadius.circular</a:t>
            </a:r>
            <a:r>
              <a:rPr lang="en-US" sz="900" dirty="0">
                <a:latin typeface="Consolas" panose="020B0609020204030204" pitchFamily="49" charset="0"/>
              </a:rPr>
              <a:t>(12),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900" dirty="0">
                <a:latin typeface="Consolas" panose="020B0609020204030204" pitchFamily="49" charset="0"/>
              </a:rPr>
              <a:t>  ),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900" dirty="0">
                <a:latin typeface="Consolas" panose="020B0609020204030204" pitchFamily="49" charset="0"/>
              </a:rPr>
              <a:t>)</a:t>
            </a:r>
            <a:endParaRPr lang="en-PK" sz="900" dirty="0">
              <a:latin typeface="Consolas" panose="020B0609020204030204" pitchFamily="49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A95F131-5D2B-4B0D-9A5D-8DB38EF772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82" r="21406" b="-1"/>
          <a:stretch/>
        </p:blipFill>
        <p:spPr bwMode="auto">
          <a:xfrm>
            <a:off x="8051799" y="1871133"/>
            <a:ext cx="3683001" cy="4504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8418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7731C-A076-4E97-A940-F93394015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FFFFFF"/>
                </a:solidFill>
              </a:rPr>
              <a:t>BoxDecoration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995EA-1232-43E9-8FCB-CCBDC947C0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399208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The </a:t>
            </a:r>
            <a:r>
              <a:rPr lang="en-US" sz="3400" dirty="0" err="1"/>
              <a:t>BoxDecoration</a:t>
            </a:r>
            <a:r>
              <a:rPr lang="en-US" sz="3400" dirty="0"/>
              <a:t> class provides a variety of ways to draw a box.</a:t>
            </a:r>
          </a:p>
          <a:p>
            <a:pPr>
              <a:lnSpc>
                <a:spcPct val="90000"/>
              </a:lnSpc>
            </a:pPr>
            <a:r>
              <a:rPr lang="en-US" sz="3600" dirty="0" err="1">
                <a:hlinkClick r:id="rId2"/>
              </a:rPr>
              <a:t>BoxDecoration</a:t>
            </a:r>
            <a:r>
              <a:rPr lang="en-US" sz="3600" dirty="0">
                <a:hlinkClick r:id="rId2"/>
              </a:rPr>
              <a:t> class - painting library - Dart API (</a:t>
            </a:r>
            <a:r>
              <a:rPr lang="en-US" sz="3600" dirty="0" err="1">
                <a:hlinkClick r:id="rId2"/>
              </a:rPr>
              <a:t>flutter.dev</a:t>
            </a:r>
            <a:r>
              <a:rPr lang="en-US" sz="3600" dirty="0">
                <a:hlinkClick r:id="rId2"/>
              </a:rPr>
              <a:t>)</a:t>
            </a:r>
            <a:endParaRPr lang="en-US" sz="3400" dirty="0">
              <a:latin typeface="Consolas" panose="020B0609020204030204" pitchFamily="49" charset="0"/>
            </a:endParaRPr>
          </a:p>
          <a:p>
            <a:pPr marL="0" indent="0">
              <a:lnSpc>
                <a:spcPct val="90000"/>
              </a:lnSpc>
              <a:buNone/>
            </a:pPr>
            <a:r>
              <a:rPr lang="en-US" sz="3400" b="1" dirty="0">
                <a:latin typeface="Consolas" panose="020B0609020204030204" pitchFamily="49" charset="0"/>
              </a:rPr>
              <a:t>Container(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400" b="1" dirty="0">
                <a:latin typeface="Consolas" panose="020B0609020204030204" pitchFamily="49" charset="0"/>
              </a:rPr>
              <a:t>  decoration: </a:t>
            </a:r>
            <a:r>
              <a:rPr lang="en-US" sz="3400" b="1" dirty="0" err="1">
                <a:latin typeface="Consolas" panose="020B0609020204030204" pitchFamily="49" charset="0"/>
              </a:rPr>
              <a:t>BoxDecoration</a:t>
            </a:r>
            <a:r>
              <a:rPr lang="en-US" sz="3400" b="1" dirty="0">
                <a:latin typeface="Consolas" panose="020B0609020204030204" pitchFamily="49" charset="0"/>
              </a:rPr>
              <a:t>(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400" b="1" dirty="0">
                <a:latin typeface="Consolas" panose="020B0609020204030204" pitchFamily="49" charset="0"/>
              </a:rPr>
              <a:t>    color: const Color(0xff7c94b6),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400" b="1" dirty="0">
                <a:latin typeface="Consolas" panose="020B0609020204030204" pitchFamily="49" charset="0"/>
              </a:rPr>
              <a:t>    image: const </a:t>
            </a:r>
            <a:r>
              <a:rPr lang="en-US" sz="3400" b="1" dirty="0" err="1">
                <a:latin typeface="Consolas" panose="020B0609020204030204" pitchFamily="49" charset="0"/>
              </a:rPr>
              <a:t>DecorationImage</a:t>
            </a:r>
            <a:r>
              <a:rPr lang="en-US" sz="3400" b="1" dirty="0">
                <a:latin typeface="Consolas" panose="020B0609020204030204" pitchFamily="49" charset="0"/>
              </a:rPr>
              <a:t>(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400" b="1" dirty="0">
                <a:latin typeface="Consolas" panose="020B0609020204030204" pitchFamily="49" charset="0"/>
              </a:rPr>
              <a:t>      image: </a:t>
            </a:r>
            <a:r>
              <a:rPr lang="en-US" sz="3400" b="1" dirty="0" err="1">
                <a:latin typeface="Consolas" panose="020B0609020204030204" pitchFamily="49" charset="0"/>
              </a:rPr>
              <a:t>NetworkImage</a:t>
            </a:r>
            <a:r>
              <a:rPr lang="en-US" sz="3400" b="1" dirty="0">
                <a:latin typeface="Consolas" panose="020B0609020204030204" pitchFamily="49" charset="0"/>
              </a:rPr>
              <a:t>('https:/…/owl-2.jpg'),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400" b="1" dirty="0">
                <a:latin typeface="Consolas" panose="020B0609020204030204" pitchFamily="49" charset="0"/>
              </a:rPr>
              <a:t>      fit: </a:t>
            </a:r>
            <a:r>
              <a:rPr lang="en-US" sz="3400" b="1" dirty="0" err="1">
                <a:latin typeface="Consolas" panose="020B0609020204030204" pitchFamily="49" charset="0"/>
              </a:rPr>
              <a:t>BoxFit.cover</a:t>
            </a:r>
            <a:r>
              <a:rPr lang="en-US" sz="3400" b="1" dirty="0"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400" b="1" dirty="0">
                <a:latin typeface="Consolas" panose="020B0609020204030204" pitchFamily="49" charset="0"/>
              </a:rPr>
              <a:t>    ),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400" b="1" dirty="0">
                <a:latin typeface="Consolas" panose="020B0609020204030204" pitchFamily="49" charset="0"/>
              </a:rPr>
              <a:t>    border: </a:t>
            </a:r>
            <a:r>
              <a:rPr lang="en-US" sz="3400" b="1" dirty="0" err="1">
                <a:latin typeface="Consolas" panose="020B0609020204030204" pitchFamily="49" charset="0"/>
              </a:rPr>
              <a:t>Border.all</a:t>
            </a:r>
            <a:r>
              <a:rPr lang="en-US" sz="3400" b="1" dirty="0">
                <a:latin typeface="Consolas" panose="020B0609020204030204" pitchFamily="49" charset="0"/>
              </a:rPr>
              <a:t>(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400" b="1" dirty="0">
                <a:latin typeface="Consolas" panose="020B0609020204030204" pitchFamily="49" charset="0"/>
              </a:rPr>
              <a:t>      color: </a:t>
            </a:r>
            <a:r>
              <a:rPr lang="en-US" sz="3400" b="1" dirty="0" err="1">
                <a:latin typeface="Consolas" panose="020B0609020204030204" pitchFamily="49" charset="0"/>
              </a:rPr>
              <a:t>Colors.black</a:t>
            </a:r>
            <a:r>
              <a:rPr lang="en-US" sz="3400" b="1" dirty="0">
                <a:latin typeface="Consolas" panose="020B0609020204030204" pitchFamily="49" charset="0"/>
              </a:rPr>
              <a:t>,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400" b="1" dirty="0">
                <a:latin typeface="Consolas" panose="020B0609020204030204" pitchFamily="49" charset="0"/>
              </a:rPr>
              <a:t>      width: 8,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400" b="1" dirty="0">
                <a:latin typeface="Consolas" panose="020B0609020204030204" pitchFamily="49" charset="0"/>
              </a:rPr>
              <a:t>    ),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400" b="1" dirty="0">
                <a:latin typeface="Consolas" panose="020B0609020204030204" pitchFamily="49" charset="0"/>
              </a:rPr>
              <a:t>    </a:t>
            </a:r>
            <a:r>
              <a:rPr lang="en-US" sz="3400" b="1" dirty="0" err="1">
                <a:latin typeface="Consolas" panose="020B0609020204030204" pitchFamily="49" charset="0"/>
              </a:rPr>
              <a:t>borderRadius</a:t>
            </a:r>
            <a:r>
              <a:rPr lang="en-US" sz="3400" b="1" dirty="0">
                <a:latin typeface="Consolas" panose="020B0609020204030204" pitchFamily="49" charset="0"/>
              </a:rPr>
              <a:t>: </a:t>
            </a:r>
            <a:r>
              <a:rPr lang="en-US" sz="3400" b="1" dirty="0" err="1">
                <a:latin typeface="Consolas" panose="020B0609020204030204" pitchFamily="49" charset="0"/>
              </a:rPr>
              <a:t>BorderRadius.circular</a:t>
            </a:r>
            <a:r>
              <a:rPr lang="en-US" sz="3400" b="1" dirty="0">
                <a:latin typeface="Consolas" panose="020B0609020204030204" pitchFamily="49" charset="0"/>
              </a:rPr>
              <a:t>(12),),)</a:t>
            </a:r>
            <a:endParaRPr lang="en-PK" sz="3400" b="1" dirty="0">
              <a:latin typeface="Consolas" panose="020B0609020204030204" pitchFamily="49" charset="0"/>
            </a:endParaRPr>
          </a:p>
          <a:p>
            <a:endParaRPr lang="en-PK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9F3C02AA-3556-4848-A0C2-526E437EDD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6007" y="3023152"/>
            <a:ext cx="2857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6541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B6282-0579-489B-B680-11A52DA49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  <a:endParaRPr lang="en-PK" dirty="0"/>
          </a:p>
        </p:txBody>
      </p:sp>
      <mc:AlternateContent xmlns:mc="http://schemas.openxmlformats.org/markup-compatibility/2006">
        <mc:Choice xmlns:psuz="http://schemas.microsoft.com/office/powerpoint/2016/summaryzoom" Requires="psuz">
          <p:graphicFrame>
            <p:nvGraphicFramePr>
              <p:cNvPr id="5" name="Summary Zoom 4">
                <a:extLst>
                  <a:ext uri="{FF2B5EF4-FFF2-40B4-BE49-F238E27FC236}">
                    <a16:creationId xmlns:a16="http://schemas.microsoft.com/office/drawing/2014/main" id="{13613595-0E9A-4C10-B0B3-0428A53B073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49466517"/>
                  </p:ext>
                </p:extLst>
              </p:nvPr>
            </p:nvGraphicFramePr>
            <p:xfrm>
              <a:off x="581025" y="2181225"/>
              <a:ext cx="11029950" cy="3678238"/>
            </p:xfrm>
            <a:graphic>
              <a:graphicData uri="http://schemas.microsoft.com/office/powerpoint/2016/summaryzoom">
                <psuz:summaryZm>
                  <psuz:summaryZmObj sectionId="{86D7E271-DB9E-4AAF-B735-181531014B48}">
                    <psuz:zmPr id="{3DD625C5-2549-44C5-B6DA-6296BD7B6CE7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2517211" y="128738"/>
                          <a:ext cx="2942590" cy="165520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66C4AB57-668F-4CB9-9B29-AC2C07959E83}">
                    <psuz:zmPr id="{89F0E72F-611B-4D33-B548-4E838626CD53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5570148" y="128738"/>
                          <a:ext cx="2942590" cy="165520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8CB363F2-5BD4-448E-88DE-CFDBF7A3A09D}">
                    <psuz:zmPr id="{5C03F482-CF82-4960-B967-C23434E006E8}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2517211" y="1894292"/>
                          <a:ext cx="2942590" cy="165520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7DB12222-6F8C-4C14-9698-7671E4498B6B}">
                    <psuz:zmPr id="{D674EC05-DFF7-43A2-901D-D7C5A95E0B12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5570148" y="1894292"/>
                          <a:ext cx="2942590" cy="1655207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gridLayout/>
                </psuz:summaryZm>
              </a:graphicData>
            </a:graphic>
          </p:graphicFrame>
        </mc:Choice>
        <mc:Fallback>
          <p:grpSp>
            <p:nvGrpSpPr>
              <p:cNvPr id="5" name="Summary Zoom 4">
                <a:extLst>
                  <a:ext uri="{FF2B5EF4-FFF2-40B4-BE49-F238E27FC236}">
                    <a16:creationId xmlns:a16="http://schemas.microsoft.com/office/drawing/2014/main" id="{13613595-0E9A-4C10-B0B3-0428A53B073B}"/>
                  </a:ext>
                </a:extLst>
              </p:cNvPr>
              <p:cNvGrpSpPr>
                <a:grpSpLocks noGrp="1" noUngrp="1" noRot="1" noChangeAspect="1" noMove="1" noResize="1"/>
              </p:cNvGrpSpPr>
              <p:nvPr/>
            </p:nvGrpSpPr>
            <p:grpSpPr>
              <a:xfrm>
                <a:off x="581025" y="2181225"/>
                <a:ext cx="11029950" cy="3678238"/>
                <a:chOff x="581025" y="2181225"/>
                <a:chExt cx="11029950" cy="3678238"/>
              </a:xfrm>
            </p:grpSpPr>
            <p:pic>
              <p:nvPicPr>
                <p:cNvPr id="3" name="Picture 3">
                  <a:hlinkClick r:id="rId6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3098236" y="2309963"/>
                  <a:ext cx="2942590" cy="1655207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4" name="Picture 4">
                  <a:hlinkClick r:id="rId7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151173" y="2309963"/>
                  <a:ext cx="2942590" cy="1655207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6" name="Picture 6">
                  <a:hlinkClick r:id="rId8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3098236" y="4075517"/>
                  <a:ext cx="2942590" cy="1655207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7" name="Picture 7">
                  <a:hlinkClick r:id="rId9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6151173" y="4075517"/>
                  <a:ext cx="2942590" cy="1655207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p:grpSp>
        </mc:Fallback>
      </mc:AlternateContent>
    </p:spTree>
    <p:extLst>
      <p:ext uri="{BB962C8B-B14F-4D97-AF65-F5344CB8AC3E}">
        <p14:creationId xmlns:p14="http://schemas.microsoft.com/office/powerpoint/2010/main" val="37275871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ABCAD-8A1C-48CA-8FAC-EA7C90662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  <a:endParaRPr lang="en-PK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9308BB-4E32-44EA-A8D4-5757484CF0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02118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74A94-E2A9-4552-B7FD-1DBA4FD5A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resources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15A12-F062-4220-BE7B-D33C0907B8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Cookbook | Flutter</a:t>
            </a:r>
            <a:endParaRPr lang="en-US" dirty="0">
              <a:hlinkClick r:id="rId3"/>
            </a:endParaRPr>
          </a:p>
          <a:p>
            <a:r>
              <a:rPr lang="en-US" dirty="0" err="1">
                <a:hlinkClick r:id="rId3"/>
              </a:rPr>
              <a:t>Dribbble</a:t>
            </a:r>
            <a:r>
              <a:rPr lang="en-US" dirty="0">
                <a:hlinkClick r:id="rId3"/>
              </a:rPr>
              <a:t> - Discover the World’s Top Designers &amp; Creative Professionals</a:t>
            </a:r>
            <a:endParaRPr lang="en-US" dirty="0"/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173789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AAA36-51F6-46F1-9A1F-407211888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of the week</a:t>
            </a:r>
            <a:endParaRPr lang="en-PK" dirty="0"/>
          </a:p>
        </p:txBody>
      </p:sp>
      <p:pic>
        <p:nvPicPr>
          <p:cNvPr id="1026" name="Picture 2" descr="Finished App">
            <a:extLst>
              <a:ext uri="{FF2B5EF4-FFF2-40B4-BE49-F238E27FC236}">
                <a16:creationId xmlns:a16="http://schemas.microsoft.com/office/drawing/2014/main" id="{2B36E5A2-BAE7-424C-98FB-C783DA2E354F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2175" y="1895474"/>
            <a:ext cx="2421075" cy="4810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3273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AFEFE18-CF27-4E1C-9323-F95BA6E47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Colors in Flutter</a:t>
            </a:r>
            <a:endParaRPr lang="en-PK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25B62E-B022-4CC6-8C70-513B1C9639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778835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D49DC-D2AF-42CA-9228-F985DDD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colors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CB57DE-7B22-4441-98A2-04ABA1056D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Color and </a:t>
            </a:r>
            <a:r>
              <a:rPr lang="en-US" sz="2000" dirty="0" err="1"/>
              <a:t>ColorSwatch</a:t>
            </a:r>
            <a:r>
              <a:rPr lang="en-US" sz="2000" dirty="0"/>
              <a:t> constants which represent Material design's color palette.</a:t>
            </a:r>
          </a:p>
          <a:p>
            <a:r>
              <a:rPr lang="en-US" sz="2000" dirty="0">
                <a:hlinkClick r:id="rId2"/>
              </a:rPr>
              <a:t>Colors class - material library - Dart API (</a:t>
            </a:r>
            <a:r>
              <a:rPr lang="en-US" sz="2000" dirty="0" err="1">
                <a:hlinkClick r:id="rId2"/>
              </a:rPr>
              <a:t>flutter.dev</a:t>
            </a:r>
            <a:r>
              <a:rPr lang="en-US" sz="2000" dirty="0">
                <a:hlinkClick r:id="rId2"/>
              </a:rPr>
              <a:t>)</a:t>
            </a:r>
            <a:endParaRPr lang="en-US" sz="2000" dirty="0"/>
          </a:p>
          <a:p>
            <a:endParaRPr lang="en-US" dirty="0"/>
          </a:p>
          <a:p>
            <a:r>
              <a:rPr lang="en-US" b="1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Color selection = </a:t>
            </a:r>
            <a:r>
              <a:rPr lang="en-US" b="1" i="0" dirty="0" err="1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Colors.green</a:t>
            </a:r>
            <a:r>
              <a:rPr lang="en-US" b="1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1" i="0" dirty="0">
                <a:solidFill>
                  <a:srgbClr val="008080"/>
                </a:solidFill>
                <a:effectLst/>
                <a:latin typeface="Consolas" panose="020B0609020204030204" pitchFamily="49" charset="0"/>
              </a:rPr>
              <a:t>400</a:t>
            </a:r>
            <a:r>
              <a:rPr lang="en-US" b="1" i="0" dirty="0">
                <a:solidFill>
                  <a:srgbClr val="333333"/>
                </a:solidFill>
                <a:effectLst/>
                <a:latin typeface="Consolas" panose="020B0609020204030204" pitchFamily="49" charset="0"/>
              </a:rPr>
              <a:t>]!; </a:t>
            </a:r>
            <a:r>
              <a:rPr lang="en-US" b="1" i="1" dirty="0">
                <a:solidFill>
                  <a:srgbClr val="128C00"/>
                </a:solidFill>
                <a:effectLst/>
                <a:latin typeface="Consolas" panose="020B0609020204030204" pitchFamily="49" charset="0"/>
              </a:rPr>
              <a:t>// Selects a mid-range green.</a:t>
            </a:r>
          </a:p>
          <a:p>
            <a:endParaRPr lang="en-PK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4692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A4528-766F-4279-B994-9F2798802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Colors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15643-8FBB-4BCB-B2DF-099F4E78A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An immutable 32 bit color value in ARGB format.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Color c = const Color(0xFF42A5F5);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Color c = const </a:t>
            </a:r>
            <a:r>
              <a:rPr lang="en-US" b="1" dirty="0" err="1">
                <a:latin typeface="Consolas" panose="020B0609020204030204" pitchFamily="49" charset="0"/>
              </a:rPr>
              <a:t>Color.fromARGB</a:t>
            </a:r>
            <a:r>
              <a:rPr lang="en-US" b="1" dirty="0">
                <a:latin typeface="Consolas" panose="020B0609020204030204" pitchFamily="49" charset="0"/>
              </a:rPr>
              <a:t>(0xFF, 0x42, 0xA5, 0xF5);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Color c = const </a:t>
            </a:r>
            <a:r>
              <a:rPr lang="en-US" b="1" dirty="0" err="1">
                <a:latin typeface="Consolas" panose="020B0609020204030204" pitchFamily="49" charset="0"/>
              </a:rPr>
              <a:t>Color.fromARGB</a:t>
            </a:r>
            <a:r>
              <a:rPr lang="en-US" b="1" dirty="0">
                <a:latin typeface="Consolas" panose="020B0609020204030204" pitchFamily="49" charset="0"/>
              </a:rPr>
              <a:t>(255, 66, 165, 245);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Color c = const </a:t>
            </a:r>
            <a:r>
              <a:rPr lang="en-US" b="1" dirty="0" err="1">
                <a:latin typeface="Consolas" panose="020B0609020204030204" pitchFamily="49" charset="0"/>
              </a:rPr>
              <a:t>Color.fromRGBO</a:t>
            </a:r>
            <a:r>
              <a:rPr lang="en-US" b="1" dirty="0">
                <a:latin typeface="Consolas" panose="020B0609020204030204" pitchFamily="49" charset="0"/>
              </a:rPr>
              <a:t>(66, 165, 245, 1.0);</a:t>
            </a:r>
          </a:p>
          <a:p>
            <a:endParaRPr lang="en-US" dirty="0"/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260741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BF8AB-3575-4710-B8D4-B763C579B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Themes</a:t>
            </a:r>
            <a:endParaRPr lang="en-PK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9A1D5D-2F7A-4915-B7C8-70C6DC6650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580180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7BDE9-384E-4399-B6BA-328FE56BD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Flutter themes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74EC97-0AFD-44F9-BAC6-CF1C9F761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Use themes to share colors and font styles throughout an app.</a:t>
            </a:r>
          </a:p>
          <a:p>
            <a:r>
              <a:rPr lang="en-US" sz="2000" dirty="0"/>
              <a:t>App-wide themes and Theme widgets that define the colors and font styles for a particular part</a:t>
            </a:r>
          </a:p>
          <a:p>
            <a:pPr lvl="1"/>
            <a:r>
              <a:rPr lang="en-US" sz="1800" dirty="0"/>
              <a:t>App-wide themes are just Theme widgets created at the root of an app by the </a:t>
            </a:r>
            <a:r>
              <a:rPr lang="en-US" sz="1800" dirty="0" err="1"/>
              <a:t>MaterialApp</a:t>
            </a:r>
            <a:endParaRPr lang="en-US" sz="1800" dirty="0"/>
          </a:p>
          <a:p>
            <a:r>
              <a:rPr lang="en-US" sz="2000" dirty="0">
                <a:hlinkClick r:id="rId2"/>
              </a:rPr>
              <a:t>Use themes to share colors and font styles | Flutter</a:t>
            </a:r>
            <a:endParaRPr lang="en-PK" sz="2000" dirty="0"/>
          </a:p>
        </p:txBody>
      </p:sp>
    </p:spTree>
    <p:extLst>
      <p:ext uri="{BB962C8B-B14F-4D97-AF65-F5344CB8AC3E}">
        <p14:creationId xmlns:p14="http://schemas.microsoft.com/office/powerpoint/2010/main" val="3196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5EF71-0980-4701-A779-3D3F0B475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Dark theme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F02C4-9E96-401C-8804-1B65D4A01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>
                <a:latin typeface="Consolas" panose="020B0609020204030204" pitchFamily="49" charset="0"/>
              </a:rPr>
              <a:t>MaterialApp</a:t>
            </a:r>
            <a:r>
              <a:rPr lang="en-US" b="1" dirty="0"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      title: ‘Dark theme Demo',</a:t>
            </a:r>
          </a:p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      theme: </a:t>
            </a:r>
            <a:r>
              <a:rPr lang="en-US" b="1" dirty="0" err="1">
                <a:latin typeface="Consolas" panose="020B0609020204030204" pitchFamily="49" charset="0"/>
              </a:rPr>
              <a:t>ThemeData.dark</a:t>
            </a:r>
            <a:r>
              <a:rPr lang="en-US" b="1" dirty="0">
                <a:latin typeface="Consolas" panose="020B0609020204030204" pitchFamily="49" charset="0"/>
              </a:rPr>
              <a:t>(),</a:t>
            </a:r>
            <a:endParaRPr lang="en-PK" b="1" dirty="0">
              <a:latin typeface="Consolas" panose="020B0609020204030204" pitchFamily="49" charset="0"/>
            </a:endParaRPr>
          </a:p>
        </p:txBody>
      </p:sp>
      <p:pic>
        <p:nvPicPr>
          <p:cNvPr id="5" name="Picture 4" descr="A screenshot of a cell phone&#10;&#10;Description automatically generated with medium confidence">
            <a:extLst>
              <a:ext uri="{FF2B5EF4-FFF2-40B4-BE49-F238E27FC236}">
                <a16:creationId xmlns:a16="http://schemas.microsoft.com/office/drawing/2014/main" id="{160AA29A-2CA5-4FB7-8906-F021A223BA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1709" y="1975337"/>
            <a:ext cx="2111442" cy="448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113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CA3727FEAE1EA4BA709ADDE56669827" ma:contentTypeVersion="14" ma:contentTypeDescription="Create a new document." ma:contentTypeScope="" ma:versionID="68d83897c970078d215df57558967221">
  <xsd:schema xmlns:xsd="http://www.w3.org/2001/XMLSchema" xmlns:xs="http://www.w3.org/2001/XMLSchema" xmlns:p="http://schemas.microsoft.com/office/2006/metadata/properties" xmlns:ns3="f3bb246d-5384-49a5-957b-38d5157b8ae0" xmlns:ns4="56e6d0ec-24c1-41bb-96a5-23e5a768b12e" targetNamespace="http://schemas.microsoft.com/office/2006/metadata/properties" ma:root="true" ma:fieldsID="29f513fd8615cd4ac5e35d5c4ca95835" ns3:_="" ns4:_="">
    <xsd:import namespace="f3bb246d-5384-49a5-957b-38d5157b8ae0"/>
    <xsd:import namespace="56e6d0ec-24c1-41bb-96a5-23e5a768b12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3bb246d-5384-49a5-957b-38d5157b8ae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e6d0ec-24c1-41bb-96a5-23e5a768b12e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025B51F-BDF6-4FDD-B141-6253A267BF5F}">
  <ds:schemaRefs>
    <ds:schemaRef ds:uri="56e6d0ec-24c1-41bb-96a5-23e5a768b12e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f3bb246d-5384-49a5-957b-38d5157b8ae0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7B2A76E2-2ED7-4B0E-98E1-5E2D37CD66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3bb246d-5384-49a5-957b-38d5157b8ae0"/>
    <ds:schemaRef ds:uri="56e6d0ec-24c1-41bb-96a5-23e5a768b12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E2B0B0-D8AE-4F9D-80E5-7FE8EEF4B66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842</TotalTime>
  <Words>980</Words>
  <Application>Microsoft Office PowerPoint</Application>
  <PresentationFormat>Widescreen</PresentationFormat>
  <Paragraphs>135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Calibri</vt:lpstr>
      <vt:lpstr>Consolas</vt:lpstr>
      <vt:lpstr>Gill Sans MT</vt:lpstr>
      <vt:lpstr>Wingdings 2</vt:lpstr>
      <vt:lpstr>Dividend</vt:lpstr>
      <vt:lpstr>CSE-4078 Mobile Application Development</vt:lpstr>
      <vt:lpstr>outline</vt:lpstr>
      <vt:lpstr>App of the week</vt:lpstr>
      <vt:lpstr>Colors in Flutter</vt:lpstr>
      <vt:lpstr>Material colors</vt:lpstr>
      <vt:lpstr>Custom Colors</vt:lpstr>
      <vt:lpstr>Themes</vt:lpstr>
      <vt:lpstr>Flutter themes</vt:lpstr>
      <vt:lpstr>Dark theme</vt:lpstr>
      <vt:lpstr>Creating an app theme</vt:lpstr>
      <vt:lpstr>Creating an app theme - implementation</vt:lpstr>
      <vt:lpstr>Extending the parent theme</vt:lpstr>
      <vt:lpstr>Themes for part of an application</vt:lpstr>
      <vt:lpstr>Themes for part of an application - creating a unique ThemeData</vt:lpstr>
      <vt:lpstr>Themes for part of an application - Extending the parent theme</vt:lpstr>
      <vt:lpstr>Using a Theme</vt:lpstr>
      <vt:lpstr>Interactive example</vt:lpstr>
      <vt:lpstr>BoxDecoration</vt:lpstr>
      <vt:lpstr>BoxDecoration</vt:lpstr>
      <vt:lpstr>resources</vt:lpstr>
      <vt:lpstr>Useful 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</dc:title>
  <dc:creator>Sara Masood</dc:creator>
  <cp:lastModifiedBy>Sara Masood</cp:lastModifiedBy>
  <cp:revision>69</cp:revision>
  <dcterms:created xsi:type="dcterms:W3CDTF">2021-10-01T05:55:09Z</dcterms:created>
  <dcterms:modified xsi:type="dcterms:W3CDTF">2022-04-07T06:39:33Z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0x010100ECA3727FEAE1EA4BA709ADDE56669827</vt:lpwstr>
  </property>
</Properties>
</file>

<file path=docProps/thumbnail.jpeg>
</file>